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9144000" cy="5143500" type="screen16x9"/>
  <p:notesSz cx="6858000" cy="9144000"/>
  <p:embeddedFontLst>
    <p:embeddedFont>
      <p:font typeface="Audiowide" panose="020B0604020202020204" charset="0"/>
      <p:regular r:id="rId15"/>
    </p:embeddedFont>
    <p:embeddedFont>
      <p:font typeface="Karla" pitchFamily="2" charset="0"/>
      <p:regular r:id="rId16"/>
      <p:bold r:id="rId17"/>
      <p:italic r:id="rId18"/>
      <p:boldItalic r:id="rId19"/>
    </p:embeddedFont>
    <p:embeddedFont>
      <p:font typeface="Karla ExtraBold" pitchFamily="2" charset="0"/>
      <p:bold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tyam Raj" initials="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-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3-18T20:14:27.526" idx="1">
    <p:pos x="6000" y="0"/>
    <p:text>Priyanshi(First 3)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3-18T20:14:01.857" idx="2">
    <p:pos x="6000" y="0"/>
    <p:text>Ashish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3-18T20:35:13.887" idx="3">
    <p:pos x="6000" y="0"/>
    <p:text>Ayush
Suman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3-18T20:35:24.329" idx="4">
    <p:pos x="6000" y="0"/>
    <p:text>Yashkrit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3-18T20:35:48.129" idx="5">
    <p:pos x="6000" y="0"/>
    <p:text>Satyam
Bishwamohan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3-18T20:36:20.831" idx="6">
    <p:pos x="6000" y="0"/>
    <p:text>Ashwani</p:text>
  </p:cm>
</p:cmLst>
</file>

<file path=ppt/media/image1.png>
</file>

<file path=ppt/media/image2.png>
</file>

<file path=ppt/media/image3.png>
</file>

<file path=ppt/media/image4.png>
</file>

<file path=ppt/media/image5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21caab1d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21caab1d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38a97c51e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38a97c51e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338a97c51e6_1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338a97c51e6_1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38a97c51e6_1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338a97c51e6_1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ddd26cc8a4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ddd26cc8a4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2420fcad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2420fcadb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1ea1d9433b_0_1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1ea1d9433b_0_17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38a97c51e6_1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38a97c51e6_1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38a97c51e6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38a97c51e6_1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38a97c51e6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38a97c51e6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38a97c51e6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38a97c51e6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419e69c32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419e69c32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25850" y="1317528"/>
            <a:ext cx="5892300" cy="235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25850" y="3778500"/>
            <a:ext cx="5892300" cy="4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-1011050" y="-447675"/>
            <a:ext cx="5892301" cy="364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10800000">
            <a:off x="4261050" y="1962150"/>
            <a:ext cx="5892301" cy="36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1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1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1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title" hasCustomPrompt="1"/>
          </p:nvPr>
        </p:nvSpPr>
        <p:spPr>
          <a:xfrm rot="186">
            <a:off x="977225" y="1686338"/>
            <a:ext cx="5538000" cy="123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81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1"/>
          <p:cNvSpPr txBox="1">
            <a:spLocks noGrp="1"/>
          </p:cNvSpPr>
          <p:nvPr>
            <p:ph type="subTitle" idx="1"/>
          </p:nvPr>
        </p:nvSpPr>
        <p:spPr>
          <a:xfrm>
            <a:off x="977225" y="2821638"/>
            <a:ext cx="5538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93" name="Google Shape;93;p11"/>
          <p:cNvPicPr preferRelativeResize="0"/>
          <p:nvPr/>
        </p:nvPicPr>
        <p:blipFill rotWithShape="1">
          <a:blip r:embed="rId3">
            <a:alphaModFix amt="75000"/>
          </a:blip>
          <a:srcRect/>
          <a:stretch/>
        </p:blipFill>
        <p:spPr>
          <a:xfrm rot="6015032">
            <a:off x="3802652" y="445901"/>
            <a:ext cx="7113000" cy="440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1"/>
          <p:cNvPicPr preferRelativeResize="0"/>
          <p:nvPr/>
        </p:nvPicPr>
        <p:blipFill rotWithShape="1">
          <a:blip r:embed="rId3">
            <a:alphaModFix amt="75000"/>
          </a:blip>
          <a:srcRect l="-60" t="537"/>
          <a:stretch/>
        </p:blipFill>
        <p:spPr>
          <a:xfrm rot="-5399997">
            <a:off x="-1590800" y="1404054"/>
            <a:ext cx="5772273" cy="3552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3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713224" y="1835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713224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"/>
          </p:nvPr>
        </p:nvSpPr>
        <p:spPr>
          <a:xfrm>
            <a:off x="713224" y="3680488"/>
            <a:ext cx="23055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3"/>
          </p:nvPr>
        </p:nvSpPr>
        <p:spPr>
          <a:xfrm>
            <a:off x="713224" y="41146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4"/>
          </p:nvPr>
        </p:nvSpPr>
        <p:spPr>
          <a:xfrm>
            <a:off x="3419251" y="3680488"/>
            <a:ext cx="23055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5"/>
          </p:nvPr>
        </p:nvSpPr>
        <p:spPr>
          <a:xfrm>
            <a:off x="3419251" y="41146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6"/>
          </p:nvPr>
        </p:nvSpPr>
        <p:spPr>
          <a:xfrm>
            <a:off x="3419251" y="1835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7"/>
          </p:nvPr>
        </p:nvSpPr>
        <p:spPr>
          <a:xfrm>
            <a:off x="3419251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8" hasCustomPrompt="1"/>
          </p:nvPr>
        </p:nvSpPr>
        <p:spPr>
          <a:xfrm>
            <a:off x="1415374" y="134477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9" hasCustomPrompt="1"/>
          </p:nvPr>
        </p:nvSpPr>
        <p:spPr>
          <a:xfrm>
            <a:off x="4121401" y="319002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13" hasCustomPrompt="1"/>
          </p:nvPr>
        </p:nvSpPr>
        <p:spPr>
          <a:xfrm>
            <a:off x="1415374" y="319002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14" hasCustomPrompt="1"/>
          </p:nvPr>
        </p:nvSpPr>
        <p:spPr>
          <a:xfrm>
            <a:off x="4121401" y="134477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15"/>
          </p:nvPr>
        </p:nvSpPr>
        <p:spPr>
          <a:xfrm>
            <a:off x="6125276" y="3680488"/>
            <a:ext cx="23055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6"/>
          </p:nvPr>
        </p:nvSpPr>
        <p:spPr>
          <a:xfrm>
            <a:off x="6125276" y="41146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17"/>
          </p:nvPr>
        </p:nvSpPr>
        <p:spPr>
          <a:xfrm>
            <a:off x="6125276" y="1835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8"/>
          </p:nvPr>
        </p:nvSpPr>
        <p:spPr>
          <a:xfrm>
            <a:off x="6125276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19" hasCustomPrompt="1"/>
          </p:nvPr>
        </p:nvSpPr>
        <p:spPr>
          <a:xfrm>
            <a:off x="6827426" y="319002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20" hasCustomPrompt="1"/>
          </p:nvPr>
        </p:nvSpPr>
        <p:spPr>
          <a:xfrm>
            <a:off x="6827426" y="134477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pic>
        <p:nvPicPr>
          <p:cNvPr id="119" name="Google Shape;119;p1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-5400000">
            <a:off x="-1377750" y="2269750"/>
            <a:ext cx="4857272" cy="300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5400000">
            <a:off x="5366340" y="82974"/>
            <a:ext cx="5095572" cy="31548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3"/>
          <p:cNvSpPr txBox="1">
            <a:spLocks noGrp="1"/>
          </p:cNvSpPr>
          <p:nvPr>
            <p:ph type="title" idx="21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4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4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4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4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/>
          </p:nvPr>
        </p:nvSpPr>
        <p:spPr>
          <a:xfrm>
            <a:off x="1486024" y="3068248"/>
            <a:ext cx="61722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4"/>
          <p:cNvSpPr txBox="1">
            <a:spLocks noGrp="1"/>
          </p:cNvSpPr>
          <p:nvPr>
            <p:ph type="subTitle" idx="1"/>
          </p:nvPr>
        </p:nvSpPr>
        <p:spPr>
          <a:xfrm>
            <a:off x="1485800" y="1628863"/>
            <a:ext cx="6172200" cy="149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29" name="Google Shape;129;p14"/>
          <p:cNvPicPr preferRelativeResize="0"/>
          <p:nvPr/>
        </p:nvPicPr>
        <p:blipFill rotWithShape="1">
          <a:blip r:embed="rId3">
            <a:alphaModFix amt="75000"/>
          </a:blip>
          <a:srcRect/>
          <a:stretch/>
        </p:blipFill>
        <p:spPr>
          <a:xfrm>
            <a:off x="-1436100" y="-758750"/>
            <a:ext cx="6816174" cy="422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4"/>
          <p:cNvPicPr preferRelativeResize="0"/>
          <p:nvPr/>
        </p:nvPicPr>
        <p:blipFill rotWithShape="1">
          <a:blip r:embed="rId3">
            <a:alphaModFix amt="75000"/>
          </a:blip>
          <a:srcRect l="-60" t="537"/>
          <a:stretch/>
        </p:blipFill>
        <p:spPr>
          <a:xfrm rot="-10799997">
            <a:off x="4648077" y="1876429"/>
            <a:ext cx="5772273" cy="3552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5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5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title"/>
          </p:nvPr>
        </p:nvSpPr>
        <p:spPr>
          <a:xfrm>
            <a:off x="964750" y="1536350"/>
            <a:ext cx="29475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5"/>
          <p:cNvSpPr txBox="1">
            <a:spLocks noGrp="1"/>
          </p:cNvSpPr>
          <p:nvPr>
            <p:ph type="subTitle" idx="1"/>
          </p:nvPr>
        </p:nvSpPr>
        <p:spPr>
          <a:xfrm rot="350">
            <a:off x="964550" y="2381675"/>
            <a:ext cx="2947500" cy="140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3">
            <a:alphaModFix amt="75000"/>
          </a:blip>
          <a:srcRect l="20571" t="8875"/>
          <a:stretch/>
        </p:blipFill>
        <p:spPr>
          <a:xfrm rot="10800000">
            <a:off x="4713096" y="1967777"/>
            <a:ext cx="4497577" cy="319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5"/>
          <p:cNvPicPr preferRelativeResize="0"/>
          <p:nvPr/>
        </p:nvPicPr>
        <p:blipFill rotWithShape="1">
          <a:blip r:embed="rId3">
            <a:alphaModFix amt="75000"/>
          </a:blip>
          <a:srcRect l="20886" t="8231"/>
          <a:stretch/>
        </p:blipFill>
        <p:spPr>
          <a:xfrm rot="4">
            <a:off x="-66675" y="-190497"/>
            <a:ext cx="4563850" cy="3277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_1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6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6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body" idx="1"/>
          </p:nvPr>
        </p:nvSpPr>
        <p:spPr>
          <a:xfrm>
            <a:off x="720000" y="1456400"/>
            <a:ext cx="7704000" cy="25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 b="1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7" name="Google Shape;147;p16"/>
          <p:cNvPicPr preferRelativeResize="0"/>
          <p:nvPr/>
        </p:nvPicPr>
        <p:blipFill rotWithShape="1">
          <a:blip r:embed="rId3">
            <a:alphaModFix amt="75000"/>
          </a:blip>
          <a:srcRect/>
          <a:stretch/>
        </p:blipFill>
        <p:spPr>
          <a:xfrm rot="5400000">
            <a:off x="5369415" y="-442041"/>
            <a:ext cx="5662423" cy="350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6"/>
          <p:cNvPicPr preferRelativeResize="0"/>
          <p:nvPr/>
        </p:nvPicPr>
        <p:blipFill rotWithShape="1">
          <a:blip r:embed="rId3">
            <a:alphaModFix amt="75000"/>
          </a:blip>
          <a:srcRect l="-60" t="537"/>
          <a:stretch/>
        </p:blipFill>
        <p:spPr>
          <a:xfrm rot="-5399997">
            <a:off x="-1828923" y="1781179"/>
            <a:ext cx="5772273" cy="3552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2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7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7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7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7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body" idx="1"/>
          </p:nvPr>
        </p:nvSpPr>
        <p:spPr>
          <a:xfrm>
            <a:off x="713225" y="1475125"/>
            <a:ext cx="7717500" cy="31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6" name="Google Shape;156;p17"/>
          <p:cNvPicPr preferRelativeResize="0"/>
          <p:nvPr/>
        </p:nvPicPr>
        <p:blipFill rotWithShape="1">
          <a:blip r:embed="rId3">
            <a:alphaModFix amt="75000"/>
          </a:blip>
          <a:srcRect l="-60" t="535" b="73705"/>
          <a:stretch/>
        </p:blipFill>
        <p:spPr>
          <a:xfrm rot="5400003">
            <a:off x="-2495438" y="2110890"/>
            <a:ext cx="5461376" cy="8705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7"/>
          <p:cNvPicPr preferRelativeResize="0"/>
          <p:nvPr/>
        </p:nvPicPr>
        <p:blipFill rotWithShape="1">
          <a:blip r:embed="rId3">
            <a:alphaModFix amt="75000"/>
          </a:blip>
          <a:srcRect l="-60" t="535" b="73705"/>
          <a:stretch/>
        </p:blipFill>
        <p:spPr>
          <a:xfrm rot="-5399997">
            <a:off x="6178013" y="2110891"/>
            <a:ext cx="5461376" cy="870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8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8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title"/>
          </p:nvPr>
        </p:nvSpPr>
        <p:spPr>
          <a:xfrm rot="-1114">
            <a:off x="726775" y="2183450"/>
            <a:ext cx="2778300" cy="8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subTitle" idx="1"/>
          </p:nvPr>
        </p:nvSpPr>
        <p:spPr>
          <a:xfrm rot="371">
            <a:off x="726775" y="2991552"/>
            <a:ext cx="2778300" cy="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title" idx="2"/>
          </p:nvPr>
        </p:nvSpPr>
        <p:spPr>
          <a:xfrm>
            <a:off x="3189587" y="3304275"/>
            <a:ext cx="27783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subTitle" idx="3"/>
          </p:nvPr>
        </p:nvSpPr>
        <p:spPr>
          <a:xfrm>
            <a:off x="3189587" y="4114925"/>
            <a:ext cx="27783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title" idx="4"/>
          </p:nvPr>
        </p:nvSpPr>
        <p:spPr>
          <a:xfrm>
            <a:off x="5652399" y="2182150"/>
            <a:ext cx="27783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5"/>
          </p:nvPr>
        </p:nvSpPr>
        <p:spPr>
          <a:xfrm>
            <a:off x="5652399" y="2991875"/>
            <a:ext cx="2778300" cy="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 rotWithShape="1">
          <a:blip r:embed="rId3">
            <a:alphaModFix amt="75000"/>
          </a:blip>
          <a:srcRect l="16597" t="23395"/>
          <a:stretch/>
        </p:blipFill>
        <p:spPr>
          <a:xfrm rot="-5400000">
            <a:off x="-1349762" y="941737"/>
            <a:ext cx="5684874" cy="3233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8"/>
          <p:cNvPicPr preferRelativeResize="0"/>
          <p:nvPr/>
        </p:nvPicPr>
        <p:blipFill rotWithShape="1">
          <a:blip r:embed="rId3">
            <a:alphaModFix amt="75000"/>
          </a:blip>
          <a:srcRect l="23059" t="16268"/>
          <a:stretch/>
        </p:blipFill>
        <p:spPr>
          <a:xfrm rot="5400004">
            <a:off x="5600637" y="400113"/>
            <a:ext cx="4438774" cy="299084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8"/>
          <p:cNvSpPr txBox="1">
            <a:spLocks noGrp="1"/>
          </p:cNvSpPr>
          <p:nvPr>
            <p:ph type="title" idx="6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3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9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9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9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9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1600200" y="1345325"/>
            <a:ext cx="59436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subTitle" idx="1"/>
          </p:nvPr>
        </p:nvSpPr>
        <p:spPr>
          <a:xfrm>
            <a:off x="1600200" y="1576824"/>
            <a:ext cx="5943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title" idx="2"/>
          </p:nvPr>
        </p:nvSpPr>
        <p:spPr>
          <a:xfrm>
            <a:off x="1600200" y="2491787"/>
            <a:ext cx="59436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0" name="Google Shape;180;p19"/>
          <p:cNvSpPr txBox="1">
            <a:spLocks noGrp="1"/>
          </p:cNvSpPr>
          <p:nvPr>
            <p:ph type="subTitle" idx="3"/>
          </p:nvPr>
        </p:nvSpPr>
        <p:spPr>
          <a:xfrm>
            <a:off x="1600200" y="2721226"/>
            <a:ext cx="59436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9"/>
          <p:cNvSpPr txBox="1">
            <a:spLocks noGrp="1"/>
          </p:cNvSpPr>
          <p:nvPr>
            <p:ph type="title" idx="4"/>
          </p:nvPr>
        </p:nvSpPr>
        <p:spPr>
          <a:xfrm>
            <a:off x="1593425" y="3636142"/>
            <a:ext cx="59436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subTitle" idx="5"/>
          </p:nvPr>
        </p:nvSpPr>
        <p:spPr>
          <a:xfrm>
            <a:off x="1593425" y="3867801"/>
            <a:ext cx="5943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3" name="Google Shape;183;p19"/>
          <p:cNvPicPr preferRelativeResize="0"/>
          <p:nvPr/>
        </p:nvPicPr>
        <p:blipFill rotWithShape="1">
          <a:blip r:embed="rId3">
            <a:alphaModFix amt="75000"/>
          </a:blip>
          <a:srcRect l="-60" t="535" b="66797"/>
          <a:stretch/>
        </p:blipFill>
        <p:spPr>
          <a:xfrm rot="-5399997">
            <a:off x="5922077" y="1921653"/>
            <a:ext cx="5772273" cy="1166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 rotWithShape="1">
          <a:blip r:embed="rId3">
            <a:alphaModFix amt="75000"/>
          </a:blip>
          <a:srcRect l="-60" t="535" b="66797"/>
          <a:stretch/>
        </p:blipFill>
        <p:spPr>
          <a:xfrm rot="5400003">
            <a:off x="-2553948" y="1988316"/>
            <a:ext cx="5772273" cy="116687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 txBox="1">
            <a:spLocks noGrp="1"/>
          </p:cNvSpPr>
          <p:nvPr>
            <p:ph type="title" idx="6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_2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0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subTitle" idx="1"/>
          </p:nvPr>
        </p:nvSpPr>
        <p:spPr>
          <a:xfrm>
            <a:off x="2109048" y="1553404"/>
            <a:ext cx="2315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subTitle" idx="2"/>
          </p:nvPr>
        </p:nvSpPr>
        <p:spPr>
          <a:xfrm>
            <a:off x="2109047" y="1915655"/>
            <a:ext cx="23154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subTitle" idx="3"/>
          </p:nvPr>
        </p:nvSpPr>
        <p:spPr>
          <a:xfrm>
            <a:off x="4708749" y="1553404"/>
            <a:ext cx="2326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ubTitle" idx="4"/>
          </p:nvPr>
        </p:nvSpPr>
        <p:spPr>
          <a:xfrm>
            <a:off x="4708753" y="1915655"/>
            <a:ext cx="23262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5"/>
          </p:nvPr>
        </p:nvSpPr>
        <p:spPr>
          <a:xfrm>
            <a:off x="2109048" y="3102807"/>
            <a:ext cx="2313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6"/>
          </p:nvPr>
        </p:nvSpPr>
        <p:spPr>
          <a:xfrm>
            <a:off x="2109047" y="3462836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subTitle" idx="7"/>
          </p:nvPr>
        </p:nvSpPr>
        <p:spPr>
          <a:xfrm>
            <a:off x="4708750" y="3102806"/>
            <a:ext cx="2326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ubTitle" idx="8"/>
          </p:nvPr>
        </p:nvSpPr>
        <p:spPr>
          <a:xfrm>
            <a:off x="4708753" y="3462836"/>
            <a:ext cx="23262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20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00" name="Google Shape;200;p20"/>
          <p:cNvPicPr preferRelativeResize="0"/>
          <p:nvPr/>
        </p:nvPicPr>
        <p:blipFill rotWithShape="1">
          <a:blip r:embed="rId3">
            <a:alphaModFix amt="75000"/>
          </a:blip>
          <a:srcRect l="23664" t="13299"/>
          <a:stretch/>
        </p:blipFill>
        <p:spPr>
          <a:xfrm>
            <a:off x="-142875" y="-308600"/>
            <a:ext cx="4171950" cy="29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0"/>
          <p:cNvPicPr preferRelativeResize="0"/>
          <p:nvPr/>
        </p:nvPicPr>
        <p:blipFill rotWithShape="1">
          <a:blip r:embed="rId3">
            <a:alphaModFix amt="75000"/>
          </a:blip>
          <a:srcRect l="21334" t="3883"/>
          <a:stretch/>
        </p:blipFill>
        <p:spPr>
          <a:xfrm rot="-10799995">
            <a:off x="5587300" y="2451302"/>
            <a:ext cx="3747200" cy="283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491888" y="1682463"/>
            <a:ext cx="3312300" cy="111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4491888" y="2851113"/>
            <a:ext cx="3312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1931113" y="1872250"/>
            <a:ext cx="1728900" cy="118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25" name="Google Shape;25;p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-1015800" y="-419100"/>
            <a:ext cx="6190054" cy="38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10800000">
            <a:off x="4352926" y="1967775"/>
            <a:ext cx="5790899" cy="35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9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2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2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2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2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title"/>
          </p:nvPr>
        </p:nvSpPr>
        <p:spPr>
          <a:xfrm>
            <a:off x="867750" y="3269200"/>
            <a:ext cx="18414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subTitle" idx="1"/>
          </p:nvPr>
        </p:nvSpPr>
        <p:spPr>
          <a:xfrm>
            <a:off x="867750" y="3500976"/>
            <a:ext cx="1841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2"/>
          <p:cNvSpPr txBox="1">
            <a:spLocks noGrp="1"/>
          </p:cNvSpPr>
          <p:nvPr>
            <p:ph type="title" idx="2"/>
          </p:nvPr>
        </p:nvSpPr>
        <p:spPr>
          <a:xfrm>
            <a:off x="3651596" y="3269200"/>
            <a:ext cx="18414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subTitle" idx="3"/>
          </p:nvPr>
        </p:nvSpPr>
        <p:spPr>
          <a:xfrm>
            <a:off x="3651596" y="3500976"/>
            <a:ext cx="1841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2"/>
          <p:cNvSpPr txBox="1">
            <a:spLocks noGrp="1"/>
          </p:cNvSpPr>
          <p:nvPr>
            <p:ph type="title" idx="4"/>
          </p:nvPr>
        </p:nvSpPr>
        <p:spPr>
          <a:xfrm>
            <a:off x="6434843" y="3269200"/>
            <a:ext cx="18414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2" name="Google Shape;232;p22"/>
          <p:cNvSpPr txBox="1">
            <a:spLocks noGrp="1"/>
          </p:cNvSpPr>
          <p:nvPr>
            <p:ph type="subTitle" idx="5"/>
          </p:nvPr>
        </p:nvSpPr>
        <p:spPr>
          <a:xfrm>
            <a:off x="6434843" y="3500976"/>
            <a:ext cx="1841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 idx="6" hasCustomPrompt="1"/>
          </p:nvPr>
        </p:nvSpPr>
        <p:spPr>
          <a:xfrm>
            <a:off x="1316850" y="1989375"/>
            <a:ext cx="943200" cy="51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4" name="Google Shape;234;p22"/>
          <p:cNvSpPr txBox="1">
            <a:spLocks noGrp="1"/>
          </p:cNvSpPr>
          <p:nvPr>
            <p:ph type="title" idx="7" hasCustomPrompt="1"/>
          </p:nvPr>
        </p:nvSpPr>
        <p:spPr>
          <a:xfrm>
            <a:off x="4100400" y="1989375"/>
            <a:ext cx="943200" cy="51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22"/>
          <p:cNvSpPr txBox="1">
            <a:spLocks noGrp="1"/>
          </p:cNvSpPr>
          <p:nvPr>
            <p:ph type="title" idx="8" hasCustomPrompt="1"/>
          </p:nvPr>
        </p:nvSpPr>
        <p:spPr>
          <a:xfrm>
            <a:off x="6883943" y="1989375"/>
            <a:ext cx="943200" cy="51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22"/>
          <p:cNvSpPr txBox="1">
            <a:spLocks noGrp="1"/>
          </p:cNvSpPr>
          <p:nvPr>
            <p:ph type="title" idx="9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37" name="Google Shape;237;p22"/>
          <p:cNvPicPr preferRelativeResize="0"/>
          <p:nvPr/>
        </p:nvPicPr>
        <p:blipFill rotWithShape="1">
          <a:blip r:embed="rId3">
            <a:alphaModFix amt="75000"/>
          </a:blip>
          <a:srcRect l="23312" t="17389"/>
          <a:stretch/>
        </p:blipFill>
        <p:spPr>
          <a:xfrm rot="5400000">
            <a:off x="5724725" y="522874"/>
            <a:ext cx="4342200" cy="289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2"/>
          <p:cNvPicPr preferRelativeResize="0"/>
          <p:nvPr/>
        </p:nvPicPr>
        <p:blipFill rotWithShape="1">
          <a:blip r:embed="rId3">
            <a:alphaModFix amt="75000"/>
          </a:blip>
          <a:srcRect l="21488" t="20407"/>
          <a:stretch/>
        </p:blipFill>
        <p:spPr>
          <a:xfrm rot="-5399996">
            <a:off x="-852549" y="1514479"/>
            <a:ext cx="4529198" cy="2843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3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3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3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3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3"/>
          <p:cNvSpPr txBox="1">
            <a:spLocks noGrp="1"/>
          </p:cNvSpPr>
          <p:nvPr>
            <p:ph type="title"/>
          </p:nvPr>
        </p:nvSpPr>
        <p:spPr>
          <a:xfrm>
            <a:off x="721575" y="540775"/>
            <a:ext cx="7704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45" name="Google Shape;245;p23"/>
          <p:cNvPicPr preferRelativeResize="0"/>
          <p:nvPr/>
        </p:nvPicPr>
        <p:blipFill rotWithShape="1">
          <a:blip r:embed="rId3">
            <a:alphaModFix amt="75000"/>
          </a:blip>
          <a:srcRect l="26204"/>
          <a:stretch/>
        </p:blipFill>
        <p:spPr>
          <a:xfrm rot="-5400000">
            <a:off x="-785911" y="1937192"/>
            <a:ext cx="3611223" cy="30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3"/>
          <p:cNvPicPr preferRelativeResize="0"/>
          <p:nvPr/>
        </p:nvPicPr>
        <p:blipFill rotWithShape="1">
          <a:blip r:embed="rId3">
            <a:alphaModFix amt="75000"/>
          </a:blip>
          <a:srcRect l="26335" t="537"/>
          <a:stretch/>
        </p:blipFill>
        <p:spPr>
          <a:xfrm rot="5400005">
            <a:off x="6372987" y="109689"/>
            <a:ext cx="3429100" cy="2866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4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4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4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4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4"/>
          <p:cNvSpPr txBox="1">
            <a:spLocks noGrp="1"/>
          </p:cNvSpPr>
          <p:nvPr>
            <p:ph type="ctrTitle"/>
          </p:nvPr>
        </p:nvSpPr>
        <p:spPr>
          <a:xfrm>
            <a:off x="2243613" y="573100"/>
            <a:ext cx="4661700" cy="11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3" name="Google Shape;253;p24"/>
          <p:cNvSpPr txBox="1">
            <a:spLocks noGrp="1"/>
          </p:cNvSpPr>
          <p:nvPr>
            <p:ph type="subTitle" idx="1"/>
          </p:nvPr>
        </p:nvSpPr>
        <p:spPr>
          <a:xfrm>
            <a:off x="2243625" y="1723300"/>
            <a:ext cx="4661700" cy="11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24"/>
          <p:cNvSpPr txBox="1"/>
          <p:nvPr/>
        </p:nvSpPr>
        <p:spPr>
          <a:xfrm>
            <a:off x="2072100" y="4182850"/>
            <a:ext cx="49998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, and includes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55" name="Google Shape;255;p24"/>
          <p:cNvPicPr preferRelativeResize="0"/>
          <p:nvPr/>
        </p:nvPicPr>
        <p:blipFill rotWithShape="1">
          <a:blip r:embed="rId6">
            <a:alphaModFix amt="75000"/>
          </a:blip>
          <a:srcRect l="18320"/>
          <a:stretch/>
        </p:blipFill>
        <p:spPr>
          <a:xfrm rot="5400000">
            <a:off x="5077976" y="347474"/>
            <a:ext cx="5076823" cy="384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4"/>
          <p:cNvPicPr preferRelativeResize="0"/>
          <p:nvPr/>
        </p:nvPicPr>
        <p:blipFill rotWithShape="1">
          <a:blip r:embed="rId6">
            <a:alphaModFix amt="75000"/>
          </a:blip>
          <a:srcRect l="14258" t="537"/>
          <a:stretch/>
        </p:blipFill>
        <p:spPr>
          <a:xfrm rot="-5399997">
            <a:off x="-1076912" y="756716"/>
            <a:ext cx="5372099" cy="3858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5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5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5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5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2" name="Google Shape;262;p25"/>
          <p:cNvPicPr preferRelativeResize="0"/>
          <p:nvPr/>
        </p:nvPicPr>
        <p:blipFill rotWithShape="1">
          <a:blip r:embed="rId3">
            <a:alphaModFix amt="75000"/>
          </a:blip>
          <a:srcRect l="23664" t="13299"/>
          <a:stretch/>
        </p:blipFill>
        <p:spPr>
          <a:xfrm>
            <a:off x="9525" y="-156200"/>
            <a:ext cx="4171950" cy="29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5"/>
          <p:cNvPicPr preferRelativeResize="0"/>
          <p:nvPr/>
        </p:nvPicPr>
        <p:blipFill rotWithShape="1">
          <a:blip r:embed="rId3">
            <a:alphaModFix amt="75000"/>
          </a:blip>
          <a:srcRect l="21334" t="3883"/>
          <a:stretch/>
        </p:blipFill>
        <p:spPr>
          <a:xfrm rot="-10799995">
            <a:off x="5739700" y="2603702"/>
            <a:ext cx="3747200" cy="283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6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6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6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6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9" name="Google Shape;269;p26"/>
          <p:cNvPicPr preferRelativeResize="0"/>
          <p:nvPr/>
        </p:nvPicPr>
        <p:blipFill rotWithShape="1">
          <a:blip r:embed="rId3">
            <a:alphaModFix amt="75000"/>
          </a:blip>
          <a:srcRect l="20356"/>
          <a:stretch/>
        </p:blipFill>
        <p:spPr>
          <a:xfrm rot="5400000">
            <a:off x="4631025" y="510125"/>
            <a:ext cx="5524500" cy="42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6"/>
          <p:cNvPicPr preferRelativeResize="0"/>
          <p:nvPr/>
        </p:nvPicPr>
        <p:blipFill rotWithShape="1">
          <a:blip r:embed="rId3">
            <a:alphaModFix amt="75000"/>
          </a:blip>
          <a:srcRect l="16645" t="537"/>
          <a:stretch/>
        </p:blipFill>
        <p:spPr>
          <a:xfrm rot="-5399997">
            <a:off x="-1058539" y="294014"/>
            <a:ext cx="5654502" cy="4177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16846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-825300" y="-371475"/>
            <a:ext cx="4857272" cy="300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10800000">
            <a:off x="5048253" y="2398274"/>
            <a:ext cx="5095572" cy="3154876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5"/>
          <p:cNvPicPr preferRelativeResize="0"/>
          <p:nvPr/>
        </p:nvPicPr>
        <p:blipFill rotWithShape="1">
          <a:blip r:embed="rId2">
            <a:alphaModFix amt="75000"/>
          </a:blip>
          <a:srcRect l="17266" t="16652"/>
          <a:stretch/>
        </p:blipFill>
        <p:spPr>
          <a:xfrm rot="10800000">
            <a:off x="4688049" y="2278552"/>
            <a:ext cx="4684549" cy="292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2">
            <a:alphaModFix amt="75000"/>
          </a:blip>
          <a:srcRect l="16618" t="14668"/>
          <a:stretch/>
        </p:blipFill>
        <p:spPr>
          <a:xfrm rot="4">
            <a:off x="-57150" y="-190497"/>
            <a:ext cx="4810127" cy="3047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5"/>
          <p:cNvPicPr preferRelativeResize="0"/>
          <p:nvPr/>
        </p:nvPicPr>
        <p:blipFill rotWithShape="1">
          <a:blip r:embed="rId3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5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"/>
          </p:nvPr>
        </p:nvSpPr>
        <p:spPr>
          <a:xfrm>
            <a:off x="1605775" y="3703499"/>
            <a:ext cx="2846700" cy="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2"/>
          </p:nvPr>
        </p:nvSpPr>
        <p:spPr>
          <a:xfrm>
            <a:off x="4688050" y="3703499"/>
            <a:ext cx="2846700" cy="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3"/>
          </p:nvPr>
        </p:nvSpPr>
        <p:spPr>
          <a:xfrm>
            <a:off x="1605779" y="3328943"/>
            <a:ext cx="2846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4"/>
          </p:nvPr>
        </p:nvSpPr>
        <p:spPr>
          <a:xfrm>
            <a:off x="4688055" y="3328943"/>
            <a:ext cx="2846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6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 rotWithShape="1">
          <a:blip r:embed="rId3">
            <a:alphaModFix amt="75000"/>
          </a:blip>
          <a:srcRect l="24087" t="19903"/>
          <a:stretch/>
        </p:blipFill>
        <p:spPr>
          <a:xfrm>
            <a:off x="-104775" y="-85500"/>
            <a:ext cx="3714749" cy="242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6"/>
          <p:cNvPicPr preferRelativeResize="0"/>
          <p:nvPr/>
        </p:nvPicPr>
        <p:blipFill rotWithShape="1">
          <a:blip r:embed="rId3">
            <a:alphaModFix amt="75000"/>
          </a:blip>
          <a:srcRect l="22039" t="14089"/>
          <a:stretch/>
        </p:blipFill>
        <p:spPr>
          <a:xfrm rot="-10799995">
            <a:off x="5705475" y="2752926"/>
            <a:ext cx="3629025" cy="2476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title"/>
          </p:nvPr>
        </p:nvSpPr>
        <p:spPr>
          <a:xfrm>
            <a:off x="4381506" y="887025"/>
            <a:ext cx="4038600" cy="9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body" idx="1"/>
          </p:nvPr>
        </p:nvSpPr>
        <p:spPr>
          <a:xfrm>
            <a:off x="4381500" y="1843575"/>
            <a:ext cx="4038600" cy="24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pic>
        <p:nvPicPr>
          <p:cNvPr id="63" name="Google Shape;63;p7"/>
          <p:cNvPicPr preferRelativeResize="0"/>
          <p:nvPr/>
        </p:nvPicPr>
        <p:blipFill rotWithShape="1">
          <a:blip r:embed="rId3">
            <a:alphaModFix amt="75000"/>
          </a:blip>
          <a:srcRect l="24156" t="16303"/>
          <a:stretch/>
        </p:blipFill>
        <p:spPr>
          <a:xfrm rot="5400000">
            <a:off x="5767588" y="527636"/>
            <a:ext cx="4294574" cy="2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8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8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2005350" y="1506750"/>
            <a:ext cx="5133300" cy="213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0" name="Google Shape;70;p8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5400000">
            <a:off x="4270575" y="37800"/>
            <a:ext cx="6816287" cy="422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8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-5399997">
            <a:off x="-1890149" y="942974"/>
            <a:ext cx="6692275" cy="41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9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9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970400" y="1168075"/>
            <a:ext cx="3133800" cy="18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ubTitle" idx="1"/>
          </p:nvPr>
        </p:nvSpPr>
        <p:spPr>
          <a:xfrm>
            <a:off x="970400" y="3167250"/>
            <a:ext cx="31338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9" name="Google Shape;79;p9"/>
          <p:cNvPicPr preferRelativeResize="0"/>
          <p:nvPr/>
        </p:nvPicPr>
        <p:blipFill rotWithShape="1">
          <a:blip r:embed="rId3">
            <a:alphaModFix amt="75000"/>
          </a:blip>
          <a:srcRect l="19106" t="4942"/>
          <a:stretch/>
        </p:blipFill>
        <p:spPr>
          <a:xfrm rot="-5400000">
            <a:off x="-727588" y="1263239"/>
            <a:ext cx="4580326" cy="333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0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0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0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0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title"/>
          </p:nvPr>
        </p:nvSpPr>
        <p:spPr>
          <a:xfrm rot="300">
            <a:off x="720000" y="3295650"/>
            <a:ext cx="3433500" cy="120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37000">
              <a:schemeClr val="dk1"/>
            </a:gs>
            <a:gs pos="63000">
              <a:schemeClr val="dk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2475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udiowide"/>
              <a:buNone/>
              <a:defRPr sz="2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2475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comments" Target="../comments/comment4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7"/>
          <p:cNvSpPr txBox="1">
            <a:spLocks noGrp="1"/>
          </p:cNvSpPr>
          <p:nvPr>
            <p:ph type="ctrTitle"/>
          </p:nvPr>
        </p:nvSpPr>
        <p:spPr>
          <a:xfrm>
            <a:off x="1625850" y="1317525"/>
            <a:ext cx="5689500" cy="9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Project : 9 </a:t>
            </a:r>
            <a:endParaRPr>
              <a:solidFill>
                <a:srgbClr val="CC0000"/>
              </a:solidFill>
            </a:endParaRPr>
          </a:p>
        </p:txBody>
      </p:sp>
      <p:grpSp>
        <p:nvGrpSpPr>
          <p:cNvPr id="276" name="Google Shape;276;p27"/>
          <p:cNvGrpSpPr/>
          <p:nvPr/>
        </p:nvGrpSpPr>
        <p:grpSpPr>
          <a:xfrm>
            <a:off x="1006807" y="487596"/>
            <a:ext cx="288601" cy="1096693"/>
            <a:chOff x="1006700" y="2603975"/>
            <a:chExt cx="55450" cy="210700"/>
          </a:xfrm>
        </p:grpSpPr>
        <p:sp>
          <p:nvSpPr>
            <p:cNvPr id="277" name="Google Shape;277;p27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27"/>
          <p:cNvGrpSpPr/>
          <p:nvPr/>
        </p:nvGrpSpPr>
        <p:grpSpPr>
          <a:xfrm rot="5400000">
            <a:off x="7769557" y="3906771"/>
            <a:ext cx="288601" cy="1096693"/>
            <a:chOff x="1006700" y="2603975"/>
            <a:chExt cx="55450" cy="210700"/>
          </a:xfrm>
        </p:grpSpPr>
        <p:sp>
          <p:nvSpPr>
            <p:cNvPr id="284" name="Google Shape;284;p27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27"/>
          <p:cNvGrpSpPr/>
          <p:nvPr/>
        </p:nvGrpSpPr>
        <p:grpSpPr>
          <a:xfrm>
            <a:off x="551124" y="3629702"/>
            <a:ext cx="1178637" cy="1096691"/>
            <a:chOff x="827350" y="3629733"/>
            <a:chExt cx="1431600" cy="1332067"/>
          </a:xfrm>
        </p:grpSpPr>
        <p:sp>
          <p:nvSpPr>
            <p:cNvPr id="291" name="Google Shape;291;p2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" name="Google Shape;294;p27"/>
          <p:cNvGrpSpPr/>
          <p:nvPr/>
        </p:nvGrpSpPr>
        <p:grpSpPr>
          <a:xfrm>
            <a:off x="322602" y="2902809"/>
            <a:ext cx="781224" cy="726909"/>
            <a:chOff x="827350" y="3629733"/>
            <a:chExt cx="1431600" cy="1332067"/>
          </a:xfrm>
        </p:grpSpPr>
        <p:sp>
          <p:nvSpPr>
            <p:cNvPr id="295" name="Google Shape;295;p2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27"/>
          <p:cNvGrpSpPr/>
          <p:nvPr/>
        </p:nvGrpSpPr>
        <p:grpSpPr>
          <a:xfrm>
            <a:off x="1816189" y="4394848"/>
            <a:ext cx="356325" cy="331552"/>
            <a:chOff x="827350" y="3629733"/>
            <a:chExt cx="1431600" cy="1332067"/>
          </a:xfrm>
        </p:grpSpPr>
        <p:sp>
          <p:nvSpPr>
            <p:cNvPr id="299" name="Google Shape;299;p2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27"/>
          <p:cNvGrpSpPr/>
          <p:nvPr/>
        </p:nvGrpSpPr>
        <p:grpSpPr>
          <a:xfrm>
            <a:off x="7466251" y="219713"/>
            <a:ext cx="895180" cy="832942"/>
            <a:chOff x="827350" y="3629733"/>
            <a:chExt cx="1431600" cy="1332067"/>
          </a:xfrm>
        </p:grpSpPr>
        <p:sp>
          <p:nvSpPr>
            <p:cNvPr id="303" name="Google Shape;303;p2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27"/>
          <p:cNvGrpSpPr/>
          <p:nvPr/>
        </p:nvGrpSpPr>
        <p:grpSpPr>
          <a:xfrm>
            <a:off x="8131283" y="1065715"/>
            <a:ext cx="598982" cy="557337"/>
            <a:chOff x="827350" y="3629733"/>
            <a:chExt cx="1431600" cy="1332067"/>
          </a:xfrm>
        </p:grpSpPr>
        <p:sp>
          <p:nvSpPr>
            <p:cNvPr id="307" name="Google Shape;307;p2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" name="Google Shape;310;p27"/>
          <p:cNvGrpSpPr/>
          <p:nvPr/>
        </p:nvGrpSpPr>
        <p:grpSpPr>
          <a:xfrm>
            <a:off x="6901231" y="620669"/>
            <a:ext cx="464268" cy="431989"/>
            <a:chOff x="827350" y="3629733"/>
            <a:chExt cx="1431600" cy="1332067"/>
          </a:xfrm>
        </p:grpSpPr>
        <p:sp>
          <p:nvSpPr>
            <p:cNvPr id="311" name="Google Shape;311;p2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" name="Google Shape;314;p27"/>
          <p:cNvSpPr txBox="1">
            <a:spLocks noGrp="1"/>
          </p:cNvSpPr>
          <p:nvPr>
            <p:ph type="subTitle" idx="1"/>
          </p:nvPr>
        </p:nvSpPr>
        <p:spPr>
          <a:xfrm>
            <a:off x="1625850" y="2194088"/>
            <a:ext cx="6948900" cy="9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Deep Learning for Musculoskeletal Dynamics        and Transformation Approximation</a:t>
            </a:r>
            <a:endParaRPr sz="2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36"/>
          <p:cNvGrpSpPr/>
          <p:nvPr/>
        </p:nvGrpSpPr>
        <p:grpSpPr>
          <a:xfrm>
            <a:off x="216232" y="3830296"/>
            <a:ext cx="288601" cy="1096693"/>
            <a:chOff x="1006700" y="2603975"/>
            <a:chExt cx="55450" cy="210700"/>
          </a:xfrm>
        </p:grpSpPr>
        <p:sp>
          <p:nvSpPr>
            <p:cNvPr id="499" name="Google Shape;499;p36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36"/>
          <p:cNvGrpSpPr/>
          <p:nvPr/>
        </p:nvGrpSpPr>
        <p:grpSpPr>
          <a:xfrm>
            <a:off x="8596681" y="736494"/>
            <a:ext cx="464268" cy="431989"/>
            <a:chOff x="827350" y="3629733"/>
            <a:chExt cx="1431600" cy="1332067"/>
          </a:xfrm>
        </p:grpSpPr>
        <p:sp>
          <p:nvSpPr>
            <p:cNvPr id="506" name="Google Shape;506;p3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" name="Google Shape;509;p36"/>
          <p:cNvGrpSpPr/>
          <p:nvPr/>
        </p:nvGrpSpPr>
        <p:grpSpPr>
          <a:xfrm>
            <a:off x="8596636" y="178169"/>
            <a:ext cx="356755" cy="331951"/>
            <a:chOff x="827350" y="3629733"/>
            <a:chExt cx="1431600" cy="1332067"/>
          </a:xfrm>
        </p:grpSpPr>
        <p:sp>
          <p:nvSpPr>
            <p:cNvPr id="510" name="Google Shape;510;p3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36"/>
          <p:cNvSpPr txBox="1"/>
          <p:nvPr/>
        </p:nvSpPr>
        <p:spPr>
          <a:xfrm>
            <a:off x="382800" y="36350"/>
            <a:ext cx="7545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514" name="Google Shape;514;p36"/>
          <p:cNvSpPr txBox="1"/>
          <p:nvPr/>
        </p:nvSpPr>
        <p:spPr>
          <a:xfrm>
            <a:off x="645625" y="41250"/>
            <a:ext cx="8761200" cy="196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🔹 </a:t>
            </a:r>
            <a:r>
              <a:rPr lang="en-IN" sz="1600" b="1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Force Model: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rla"/>
              <a:buChar char="●"/>
            </a:pPr>
            <a:r>
              <a:rPr lang="en-I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MSE: 1.202641, MAE: 0.219427</a:t>
            </a:r>
            <a:endParaRPr lang="en"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🔹</a:t>
            </a:r>
            <a:r>
              <a:rPr lang="en" sz="1800" b="1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600" b="1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Torque Model:</a:t>
            </a:r>
            <a:endParaRPr sz="1600" b="1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rla"/>
              <a:buChar char="●"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MSE: 0.000389, MAE: 0.004484</a:t>
            </a:r>
            <a:endParaRPr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515" name="Google Shape;51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745" y="2009451"/>
            <a:ext cx="6630510" cy="27195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7"/>
          <p:cNvSpPr/>
          <p:nvPr/>
        </p:nvSpPr>
        <p:spPr>
          <a:xfrm>
            <a:off x="578350" y="2511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7"/>
          <p:cNvSpPr txBox="1">
            <a:spLocks noGrp="1"/>
          </p:cNvSpPr>
          <p:nvPr>
            <p:ph type="title"/>
          </p:nvPr>
        </p:nvSpPr>
        <p:spPr>
          <a:xfrm>
            <a:off x="1911925" y="489875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plan to do next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7"/>
          <p:cNvSpPr txBox="1"/>
          <p:nvPr/>
        </p:nvSpPr>
        <p:spPr>
          <a:xfrm>
            <a:off x="-250150" y="159300"/>
            <a:ext cx="3000000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06</a:t>
            </a:r>
            <a:endParaRPr/>
          </a:p>
        </p:txBody>
      </p:sp>
      <p:sp>
        <p:nvSpPr>
          <p:cNvPr id="523" name="Google Shape;523;p37"/>
          <p:cNvSpPr txBox="1"/>
          <p:nvPr/>
        </p:nvSpPr>
        <p:spPr>
          <a:xfrm>
            <a:off x="327000" y="1473575"/>
            <a:ext cx="8490000" cy="2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Karla ExtraBold"/>
              <a:buChar char="●"/>
            </a:pPr>
            <a:r>
              <a:rPr lang="en" sz="1800">
                <a:solidFill>
                  <a:schemeClr val="accent2"/>
                </a:solidFill>
                <a:latin typeface="Karla ExtraBold"/>
                <a:ea typeface="Karla ExtraBold"/>
                <a:cs typeface="Karla ExtraBold"/>
                <a:sym typeface="Karla ExtraBold"/>
              </a:rPr>
              <a:t>Use LSTM/RNN for Better Performance</a:t>
            </a:r>
            <a:endParaRPr sz="1800">
              <a:solidFill>
                <a:schemeClr val="accent2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>
                <a:solidFill>
                  <a:schemeClr val="accent2"/>
                </a:solidFill>
                <a:latin typeface="Karla ExtraBold"/>
                <a:ea typeface="Karla ExtraBold"/>
                <a:cs typeface="Karla ExtraBold"/>
                <a:sym typeface="Karla ExtraBold"/>
              </a:rPr>
              <a:t> </a:t>
            </a:r>
            <a:r>
              <a:rPr lang="en" sz="1800">
                <a:solidFill>
                  <a:schemeClr val="accent2"/>
                </a:solidFill>
                <a:latin typeface="Karla ExtraBold"/>
                <a:ea typeface="Karla ExtraBold"/>
                <a:cs typeface="Karla ExtraBold"/>
                <a:sym typeface="Karla ExtraBold"/>
              </a:rPr>
              <a:t>Use GPU for Faster Training</a:t>
            </a:r>
            <a:endParaRPr sz="1800">
              <a:solidFill>
                <a:schemeClr val="accent2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Karla ExtraBold"/>
              <a:buChar char="●"/>
            </a:pPr>
            <a:r>
              <a:rPr lang="en" sz="1800">
                <a:solidFill>
                  <a:schemeClr val="accent2"/>
                </a:solidFill>
                <a:latin typeface="Karla ExtraBold"/>
                <a:ea typeface="Karla ExtraBold"/>
                <a:cs typeface="Karla ExtraBold"/>
                <a:sym typeface="Karla ExtraBold"/>
              </a:rPr>
              <a:t>Collect and preprocess larger datasets to improve model robustness and accuracy.</a:t>
            </a:r>
            <a:endParaRPr sz="1800">
              <a:solidFill>
                <a:schemeClr val="accent2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9"/>
          <p:cNvSpPr txBox="1">
            <a:spLocks noGrp="1"/>
          </p:cNvSpPr>
          <p:nvPr>
            <p:ph type="ctrTitle"/>
          </p:nvPr>
        </p:nvSpPr>
        <p:spPr>
          <a:xfrm>
            <a:off x="1727250" y="2025950"/>
            <a:ext cx="5689500" cy="9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>
              <a:solidFill>
                <a:srgbClr val="CC0000"/>
              </a:solidFill>
            </a:endParaRPr>
          </a:p>
        </p:txBody>
      </p:sp>
      <p:grpSp>
        <p:nvGrpSpPr>
          <p:cNvPr id="563" name="Google Shape;563;p39"/>
          <p:cNvGrpSpPr/>
          <p:nvPr/>
        </p:nvGrpSpPr>
        <p:grpSpPr>
          <a:xfrm>
            <a:off x="1006807" y="487596"/>
            <a:ext cx="288601" cy="1096693"/>
            <a:chOff x="1006700" y="2603975"/>
            <a:chExt cx="55450" cy="210700"/>
          </a:xfrm>
        </p:grpSpPr>
        <p:sp>
          <p:nvSpPr>
            <p:cNvPr id="564" name="Google Shape;564;p39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39"/>
          <p:cNvGrpSpPr/>
          <p:nvPr/>
        </p:nvGrpSpPr>
        <p:grpSpPr>
          <a:xfrm rot="5400000">
            <a:off x="7769557" y="3906771"/>
            <a:ext cx="288601" cy="1096693"/>
            <a:chOff x="1006700" y="2603975"/>
            <a:chExt cx="55450" cy="210700"/>
          </a:xfrm>
        </p:grpSpPr>
        <p:sp>
          <p:nvSpPr>
            <p:cNvPr id="571" name="Google Shape;571;p39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39"/>
          <p:cNvGrpSpPr/>
          <p:nvPr/>
        </p:nvGrpSpPr>
        <p:grpSpPr>
          <a:xfrm>
            <a:off x="551124" y="3629702"/>
            <a:ext cx="1178637" cy="1096691"/>
            <a:chOff x="827350" y="3629733"/>
            <a:chExt cx="1431600" cy="1332067"/>
          </a:xfrm>
        </p:grpSpPr>
        <p:sp>
          <p:nvSpPr>
            <p:cNvPr id="578" name="Google Shape;578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" name="Google Shape;581;p39"/>
          <p:cNvGrpSpPr/>
          <p:nvPr/>
        </p:nvGrpSpPr>
        <p:grpSpPr>
          <a:xfrm>
            <a:off x="1816189" y="4394848"/>
            <a:ext cx="356325" cy="331552"/>
            <a:chOff x="827350" y="3629733"/>
            <a:chExt cx="1431600" cy="1332067"/>
          </a:xfrm>
        </p:grpSpPr>
        <p:sp>
          <p:nvSpPr>
            <p:cNvPr id="582" name="Google Shape;582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" name="Google Shape;585;p39"/>
          <p:cNvGrpSpPr/>
          <p:nvPr/>
        </p:nvGrpSpPr>
        <p:grpSpPr>
          <a:xfrm>
            <a:off x="7466251" y="219713"/>
            <a:ext cx="895180" cy="832942"/>
            <a:chOff x="827350" y="3629733"/>
            <a:chExt cx="1431600" cy="1332067"/>
          </a:xfrm>
        </p:grpSpPr>
        <p:sp>
          <p:nvSpPr>
            <p:cNvPr id="586" name="Google Shape;586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" name="Google Shape;589;p39"/>
          <p:cNvGrpSpPr/>
          <p:nvPr/>
        </p:nvGrpSpPr>
        <p:grpSpPr>
          <a:xfrm>
            <a:off x="8131283" y="1065715"/>
            <a:ext cx="598982" cy="557337"/>
            <a:chOff x="827350" y="3629733"/>
            <a:chExt cx="1431600" cy="1332067"/>
          </a:xfrm>
        </p:grpSpPr>
        <p:sp>
          <p:nvSpPr>
            <p:cNvPr id="590" name="Google Shape;590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39"/>
          <p:cNvGrpSpPr/>
          <p:nvPr/>
        </p:nvGrpSpPr>
        <p:grpSpPr>
          <a:xfrm>
            <a:off x="322602" y="2902809"/>
            <a:ext cx="781224" cy="726909"/>
            <a:chOff x="827350" y="3629733"/>
            <a:chExt cx="1431600" cy="1332067"/>
          </a:xfrm>
        </p:grpSpPr>
        <p:sp>
          <p:nvSpPr>
            <p:cNvPr id="594" name="Google Shape;594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39"/>
          <p:cNvGrpSpPr/>
          <p:nvPr/>
        </p:nvGrpSpPr>
        <p:grpSpPr>
          <a:xfrm>
            <a:off x="6901231" y="620669"/>
            <a:ext cx="464268" cy="431989"/>
            <a:chOff x="827350" y="3629733"/>
            <a:chExt cx="1431600" cy="1332067"/>
          </a:xfrm>
        </p:grpSpPr>
        <p:sp>
          <p:nvSpPr>
            <p:cNvPr id="598" name="Google Shape;598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8"/>
          <p:cNvSpPr/>
          <p:nvPr/>
        </p:nvSpPr>
        <p:spPr>
          <a:xfrm>
            <a:off x="1475975" y="1282225"/>
            <a:ext cx="780000" cy="5727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4182000" y="1282225"/>
            <a:ext cx="780000" cy="5727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8"/>
          <p:cNvSpPr/>
          <p:nvPr/>
        </p:nvSpPr>
        <p:spPr>
          <a:xfrm>
            <a:off x="6888025" y="1282225"/>
            <a:ext cx="780000" cy="5727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8"/>
          <p:cNvSpPr/>
          <p:nvPr/>
        </p:nvSpPr>
        <p:spPr>
          <a:xfrm>
            <a:off x="1475975" y="3127475"/>
            <a:ext cx="780000" cy="5727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8"/>
          <p:cNvSpPr/>
          <p:nvPr/>
        </p:nvSpPr>
        <p:spPr>
          <a:xfrm>
            <a:off x="4182000" y="3127475"/>
            <a:ext cx="780000" cy="5727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8"/>
          <p:cNvSpPr/>
          <p:nvPr/>
        </p:nvSpPr>
        <p:spPr>
          <a:xfrm>
            <a:off x="6888025" y="3127475"/>
            <a:ext cx="780000" cy="5727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8"/>
          <p:cNvSpPr txBox="1">
            <a:spLocks noGrp="1"/>
          </p:cNvSpPr>
          <p:nvPr>
            <p:ph type="subTitle" idx="5"/>
          </p:nvPr>
        </p:nvSpPr>
        <p:spPr>
          <a:xfrm>
            <a:off x="3419251" y="41146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27" name="Google Shape;327;p28"/>
          <p:cNvSpPr txBox="1">
            <a:spLocks noGrp="1"/>
          </p:cNvSpPr>
          <p:nvPr>
            <p:ph type="title" idx="21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28" name="Google Shape;328;p28"/>
          <p:cNvSpPr txBox="1">
            <a:spLocks noGrp="1"/>
          </p:cNvSpPr>
          <p:nvPr>
            <p:ph type="title" idx="8"/>
          </p:nvPr>
        </p:nvSpPr>
        <p:spPr>
          <a:xfrm>
            <a:off x="1415374" y="134477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9" name="Google Shape;329;p28"/>
          <p:cNvSpPr txBox="1">
            <a:spLocks noGrp="1"/>
          </p:cNvSpPr>
          <p:nvPr>
            <p:ph type="title" idx="9"/>
          </p:nvPr>
        </p:nvSpPr>
        <p:spPr>
          <a:xfrm>
            <a:off x="4121401" y="319002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30" name="Google Shape;330;p28"/>
          <p:cNvSpPr txBox="1">
            <a:spLocks noGrp="1"/>
          </p:cNvSpPr>
          <p:nvPr>
            <p:ph type="title" idx="15"/>
          </p:nvPr>
        </p:nvSpPr>
        <p:spPr>
          <a:xfrm>
            <a:off x="6125276" y="36804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331" name="Google Shape;331;p28"/>
          <p:cNvSpPr txBox="1">
            <a:spLocks noGrp="1"/>
          </p:cNvSpPr>
          <p:nvPr>
            <p:ph type="title"/>
          </p:nvPr>
        </p:nvSpPr>
        <p:spPr>
          <a:xfrm>
            <a:off x="713224" y="21327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332" name="Google Shape;332;p28"/>
          <p:cNvSpPr txBox="1">
            <a:spLocks noGrp="1"/>
          </p:cNvSpPr>
          <p:nvPr>
            <p:ph type="title" idx="2"/>
          </p:nvPr>
        </p:nvSpPr>
        <p:spPr>
          <a:xfrm>
            <a:off x="713224" y="36804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333" name="Google Shape;333;p28"/>
          <p:cNvSpPr txBox="1">
            <a:spLocks noGrp="1"/>
          </p:cNvSpPr>
          <p:nvPr>
            <p:ph type="subTitle" idx="3"/>
          </p:nvPr>
        </p:nvSpPr>
        <p:spPr>
          <a:xfrm>
            <a:off x="713224" y="41146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34" name="Google Shape;334;p28"/>
          <p:cNvSpPr txBox="1">
            <a:spLocks noGrp="1"/>
          </p:cNvSpPr>
          <p:nvPr>
            <p:ph type="title" idx="4"/>
          </p:nvPr>
        </p:nvSpPr>
        <p:spPr>
          <a:xfrm>
            <a:off x="3419251" y="36804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335" name="Google Shape;335;p28"/>
          <p:cNvSpPr txBox="1">
            <a:spLocks noGrp="1"/>
          </p:cNvSpPr>
          <p:nvPr>
            <p:ph type="title" idx="6"/>
          </p:nvPr>
        </p:nvSpPr>
        <p:spPr>
          <a:xfrm>
            <a:off x="3419251" y="1835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336" name="Google Shape;336;p28"/>
          <p:cNvSpPr txBox="1">
            <a:spLocks noGrp="1"/>
          </p:cNvSpPr>
          <p:nvPr>
            <p:ph type="title" idx="13"/>
          </p:nvPr>
        </p:nvSpPr>
        <p:spPr>
          <a:xfrm>
            <a:off x="1415374" y="319002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37" name="Google Shape;337;p28"/>
          <p:cNvSpPr txBox="1">
            <a:spLocks noGrp="1"/>
          </p:cNvSpPr>
          <p:nvPr>
            <p:ph type="title" idx="14"/>
          </p:nvPr>
        </p:nvSpPr>
        <p:spPr>
          <a:xfrm>
            <a:off x="4121401" y="134477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8" name="Google Shape;338;p28"/>
          <p:cNvSpPr txBox="1">
            <a:spLocks noGrp="1"/>
          </p:cNvSpPr>
          <p:nvPr>
            <p:ph type="subTitle" idx="16"/>
          </p:nvPr>
        </p:nvSpPr>
        <p:spPr>
          <a:xfrm>
            <a:off x="6125276" y="41146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39" name="Google Shape;339;p28"/>
          <p:cNvSpPr txBox="1">
            <a:spLocks noGrp="1"/>
          </p:cNvSpPr>
          <p:nvPr>
            <p:ph type="title" idx="17"/>
          </p:nvPr>
        </p:nvSpPr>
        <p:spPr>
          <a:xfrm>
            <a:off x="6125276" y="1835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340" name="Google Shape;340;p28"/>
          <p:cNvSpPr txBox="1">
            <a:spLocks noGrp="1"/>
          </p:cNvSpPr>
          <p:nvPr>
            <p:ph type="subTitle" idx="18"/>
          </p:nvPr>
        </p:nvSpPr>
        <p:spPr>
          <a:xfrm>
            <a:off x="6125276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41" name="Google Shape;341;p28"/>
          <p:cNvSpPr txBox="1">
            <a:spLocks noGrp="1"/>
          </p:cNvSpPr>
          <p:nvPr>
            <p:ph type="title" idx="19"/>
          </p:nvPr>
        </p:nvSpPr>
        <p:spPr>
          <a:xfrm>
            <a:off x="6827426" y="319002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42" name="Google Shape;342;p28"/>
          <p:cNvSpPr txBox="1">
            <a:spLocks noGrp="1"/>
          </p:cNvSpPr>
          <p:nvPr>
            <p:ph type="title" idx="20"/>
          </p:nvPr>
        </p:nvSpPr>
        <p:spPr>
          <a:xfrm>
            <a:off x="6827426" y="134477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43" name="Google Shape;343;p28"/>
          <p:cNvGrpSpPr/>
          <p:nvPr/>
        </p:nvGrpSpPr>
        <p:grpSpPr>
          <a:xfrm rot="5400000">
            <a:off x="8179407" y="4316346"/>
            <a:ext cx="288601" cy="1096693"/>
            <a:chOff x="1006700" y="2603975"/>
            <a:chExt cx="55450" cy="210700"/>
          </a:xfrm>
        </p:grpSpPr>
        <p:sp>
          <p:nvSpPr>
            <p:cNvPr id="344" name="Google Shape;344;p28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8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28"/>
          <p:cNvGrpSpPr/>
          <p:nvPr/>
        </p:nvGrpSpPr>
        <p:grpSpPr>
          <a:xfrm>
            <a:off x="57111" y="583985"/>
            <a:ext cx="520959" cy="484739"/>
            <a:chOff x="827350" y="3629733"/>
            <a:chExt cx="1431600" cy="1332067"/>
          </a:xfrm>
        </p:grpSpPr>
        <p:sp>
          <p:nvSpPr>
            <p:cNvPr id="351" name="Google Shape;351;p2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354;p28"/>
          <p:cNvGrpSpPr/>
          <p:nvPr/>
        </p:nvGrpSpPr>
        <p:grpSpPr>
          <a:xfrm>
            <a:off x="409461" y="85600"/>
            <a:ext cx="409581" cy="381104"/>
            <a:chOff x="827350" y="3629733"/>
            <a:chExt cx="1431600" cy="1332067"/>
          </a:xfrm>
        </p:grpSpPr>
        <p:sp>
          <p:nvSpPr>
            <p:cNvPr id="355" name="Google Shape;355;p2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9"/>
          <p:cNvSpPr txBox="1">
            <a:spLocks noGrp="1"/>
          </p:cNvSpPr>
          <p:nvPr>
            <p:ph type="title"/>
          </p:nvPr>
        </p:nvSpPr>
        <p:spPr>
          <a:xfrm>
            <a:off x="2303175" y="823925"/>
            <a:ext cx="5599500" cy="5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statement</a:t>
            </a:r>
            <a:endParaRPr sz="3000"/>
          </a:p>
        </p:txBody>
      </p:sp>
      <p:sp>
        <p:nvSpPr>
          <p:cNvPr id="363" name="Google Shape;363;p29"/>
          <p:cNvSpPr txBox="1">
            <a:spLocks noGrp="1"/>
          </p:cNvSpPr>
          <p:nvPr>
            <p:ph type="subTitle" idx="1"/>
          </p:nvPr>
        </p:nvSpPr>
        <p:spPr>
          <a:xfrm>
            <a:off x="1339825" y="1607525"/>
            <a:ext cx="6873000" cy="224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Deep Learning for Musculoskeletal Dynamics and Transformation Approximation is essential for modeling biomechanical movements in prosthetics and human-machine interfaces. Traditional methods struggle with complex, nonlinear relationships between joint angles, muscle lengths, and moment arms. This study explores Artificial Neural Networks (ANN) to achieve accurate, low-cost, real-time musculoskeletal modeling.</a:t>
            </a:r>
            <a:endParaRPr sz="1800"/>
          </a:p>
        </p:txBody>
      </p:sp>
      <p:sp>
        <p:nvSpPr>
          <p:cNvPr id="364" name="Google Shape;364;p29"/>
          <p:cNvSpPr txBox="1">
            <a:spLocks noGrp="1"/>
          </p:cNvSpPr>
          <p:nvPr>
            <p:ph type="title" idx="2"/>
          </p:nvPr>
        </p:nvSpPr>
        <p:spPr>
          <a:xfrm>
            <a:off x="899288" y="508325"/>
            <a:ext cx="1728900" cy="11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01</a:t>
            </a:r>
            <a:endParaRPr sz="4100"/>
          </a:p>
        </p:txBody>
      </p:sp>
      <p:grpSp>
        <p:nvGrpSpPr>
          <p:cNvPr id="365" name="Google Shape;365;p29"/>
          <p:cNvGrpSpPr/>
          <p:nvPr/>
        </p:nvGrpSpPr>
        <p:grpSpPr>
          <a:xfrm>
            <a:off x="558602" y="508321"/>
            <a:ext cx="781224" cy="726909"/>
            <a:chOff x="827350" y="3629733"/>
            <a:chExt cx="1431600" cy="1332067"/>
          </a:xfrm>
        </p:grpSpPr>
        <p:sp>
          <p:nvSpPr>
            <p:cNvPr id="366" name="Google Shape;366;p2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" name="Google Shape;369;p29"/>
          <p:cNvGrpSpPr/>
          <p:nvPr/>
        </p:nvGrpSpPr>
        <p:grpSpPr>
          <a:xfrm>
            <a:off x="1387564" y="321673"/>
            <a:ext cx="356325" cy="331552"/>
            <a:chOff x="827350" y="3629733"/>
            <a:chExt cx="1431600" cy="1332067"/>
          </a:xfrm>
        </p:grpSpPr>
        <p:sp>
          <p:nvSpPr>
            <p:cNvPr id="370" name="Google Shape;370;p2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29"/>
          <p:cNvGrpSpPr/>
          <p:nvPr/>
        </p:nvGrpSpPr>
        <p:grpSpPr>
          <a:xfrm>
            <a:off x="7535601" y="3848738"/>
            <a:ext cx="895180" cy="832942"/>
            <a:chOff x="827350" y="3629733"/>
            <a:chExt cx="1431600" cy="1332067"/>
          </a:xfrm>
        </p:grpSpPr>
        <p:sp>
          <p:nvSpPr>
            <p:cNvPr id="374" name="Google Shape;374;p2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29"/>
          <p:cNvGrpSpPr/>
          <p:nvPr/>
        </p:nvGrpSpPr>
        <p:grpSpPr>
          <a:xfrm>
            <a:off x="7902683" y="2980240"/>
            <a:ext cx="598982" cy="557337"/>
            <a:chOff x="827350" y="3629733"/>
            <a:chExt cx="1431600" cy="1332067"/>
          </a:xfrm>
        </p:grpSpPr>
        <p:sp>
          <p:nvSpPr>
            <p:cNvPr id="378" name="Google Shape;378;p2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29"/>
          <p:cNvGrpSpPr/>
          <p:nvPr/>
        </p:nvGrpSpPr>
        <p:grpSpPr>
          <a:xfrm>
            <a:off x="6634531" y="4239131"/>
            <a:ext cx="464268" cy="431989"/>
            <a:chOff x="827350" y="3629733"/>
            <a:chExt cx="1431600" cy="1332067"/>
          </a:xfrm>
        </p:grpSpPr>
        <p:sp>
          <p:nvSpPr>
            <p:cNvPr id="382" name="Google Shape;382;p2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29"/>
          <p:cNvGrpSpPr/>
          <p:nvPr/>
        </p:nvGrpSpPr>
        <p:grpSpPr>
          <a:xfrm rot="5400000">
            <a:off x="962657" y="3906771"/>
            <a:ext cx="288601" cy="1096693"/>
            <a:chOff x="1006700" y="2603975"/>
            <a:chExt cx="55450" cy="210700"/>
          </a:xfrm>
        </p:grpSpPr>
        <p:sp>
          <p:nvSpPr>
            <p:cNvPr id="386" name="Google Shape;386;p29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0"/>
          <p:cNvSpPr/>
          <p:nvPr/>
        </p:nvSpPr>
        <p:spPr>
          <a:xfrm>
            <a:off x="578350" y="2511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0"/>
          <p:cNvSpPr txBox="1">
            <a:spLocks noGrp="1"/>
          </p:cNvSpPr>
          <p:nvPr>
            <p:ph type="title"/>
          </p:nvPr>
        </p:nvSpPr>
        <p:spPr>
          <a:xfrm>
            <a:off x="1948825" y="3105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Approach </a:t>
            </a:r>
            <a:endParaRPr/>
          </a:p>
        </p:txBody>
      </p:sp>
      <p:cxnSp>
        <p:nvCxnSpPr>
          <p:cNvPr id="398" name="Google Shape;398;p30"/>
          <p:cNvCxnSpPr/>
          <p:nvPr/>
        </p:nvCxnSpPr>
        <p:spPr>
          <a:xfrm>
            <a:off x="4742556" y="3537751"/>
            <a:ext cx="373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9" name="Google Shape;399;p30"/>
          <p:cNvCxnSpPr/>
          <p:nvPr/>
        </p:nvCxnSpPr>
        <p:spPr>
          <a:xfrm>
            <a:off x="6496993" y="3537751"/>
            <a:ext cx="373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00" name="Google Shape;400;p30"/>
          <p:cNvSpPr txBox="1"/>
          <p:nvPr/>
        </p:nvSpPr>
        <p:spPr>
          <a:xfrm>
            <a:off x="-172025" y="1001125"/>
            <a:ext cx="21042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Progress</a:t>
            </a:r>
            <a:endParaRPr sz="21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01" name="Google Shape;401;p30"/>
          <p:cNvSpPr txBox="1"/>
          <p:nvPr/>
        </p:nvSpPr>
        <p:spPr>
          <a:xfrm>
            <a:off x="295850" y="1764325"/>
            <a:ext cx="2699400" cy="27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A musculoskeletal model generated input-output datasets to train an </a:t>
            </a:r>
            <a:r>
              <a:rPr lang="en" sz="1600" b="1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Artificial Neural Network (ANN)</a:t>
            </a:r>
            <a:r>
              <a:rPr lang="en" sz="16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 for transformation approximation. The ANN was developed using supervised learning, optimizing hyperparameters for accuracy and efficiency</a:t>
            </a:r>
            <a:endParaRPr sz="12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02" name="Google Shape;402;p30"/>
          <p:cNvSpPr/>
          <p:nvPr/>
        </p:nvSpPr>
        <p:spPr>
          <a:xfrm rot="-5400000">
            <a:off x="1714580" y="2683830"/>
            <a:ext cx="2487451" cy="240"/>
          </a:xfrm>
          <a:custGeom>
            <a:avLst/>
            <a:gdLst/>
            <a:ahLst/>
            <a:cxnLst/>
            <a:rect l="l" t="t" r="r" b="b"/>
            <a:pathLst>
              <a:path w="5962" h="1" fill="none" extrusionOk="0">
                <a:moveTo>
                  <a:pt x="0" y="1"/>
                </a:moveTo>
                <a:lnTo>
                  <a:pt x="5962" y="1"/>
                </a:lnTo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0"/>
          <p:cNvSpPr txBox="1"/>
          <p:nvPr/>
        </p:nvSpPr>
        <p:spPr>
          <a:xfrm>
            <a:off x="3098950" y="1977975"/>
            <a:ext cx="1539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Data 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04" name="Google Shape;404;p30"/>
          <p:cNvSpPr txBox="1"/>
          <p:nvPr/>
        </p:nvSpPr>
        <p:spPr>
          <a:xfrm>
            <a:off x="3098950" y="2157350"/>
            <a:ext cx="14730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Data Generation &amp; Preprocessing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05" name="Google Shape;405;p30"/>
          <p:cNvSpPr txBox="1"/>
          <p:nvPr/>
        </p:nvSpPr>
        <p:spPr>
          <a:xfrm>
            <a:off x="4994866" y="1977975"/>
            <a:ext cx="1539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Model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06" name="Google Shape;406;p30"/>
          <p:cNvSpPr txBox="1"/>
          <p:nvPr/>
        </p:nvSpPr>
        <p:spPr>
          <a:xfrm>
            <a:off x="4994868" y="2157350"/>
            <a:ext cx="15399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Model Development &amp; Training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07" name="Google Shape;407;p30"/>
          <p:cNvSpPr txBox="1"/>
          <p:nvPr/>
        </p:nvSpPr>
        <p:spPr>
          <a:xfrm>
            <a:off x="6890801" y="1977975"/>
            <a:ext cx="1734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Evaluation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08" name="Google Shape;408;p30"/>
          <p:cNvSpPr txBox="1"/>
          <p:nvPr/>
        </p:nvSpPr>
        <p:spPr>
          <a:xfrm>
            <a:off x="6890798" y="2157350"/>
            <a:ext cx="15399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Evaluation &amp; Performance Analysis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09" name="Google Shape;409;p30"/>
          <p:cNvSpPr/>
          <p:nvPr/>
        </p:nvSpPr>
        <p:spPr>
          <a:xfrm>
            <a:off x="3624850" y="1276237"/>
            <a:ext cx="488100" cy="4881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1</a:t>
            </a:r>
            <a:endParaRPr sz="15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10" name="Google Shape;410;p30"/>
          <p:cNvSpPr/>
          <p:nvPr/>
        </p:nvSpPr>
        <p:spPr>
          <a:xfrm>
            <a:off x="5520766" y="1276237"/>
            <a:ext cx="488100" cy="4881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2</a:t>
            </a:r>
            <a:endParaRPr sz="15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11" name="Google Shape;411;p30"/>
          <p:cNvSpPr/>
          <p:nvPr/>
        </p:nvSpPr>
        <p:spPr>
          <a:xfrm>
            <a:off x="7416695" y="1276237"/>
            <a:ext cx="488100" cy="4881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3</a:t>
            </a:r>
            <a:endParaRPr sz="15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12" name="Google Shape;412;p30"/>
          <p:cNvSpPr/>
          <p:nvPr/>
        </p:nvSpPr>
        <p:spPr>
          <a:xfrm rot="10800000" flipH="1">
            <a:off x="3444500" y="4125225"/>
            <a:ext cx="4703750" cy="67825"/>
          </a:xfrm>
          <a:custGeom>
            <a:avLst/>
            <a:gdLst/>
            <a:ahLst/>
            <a:cxnLst/>
            <a:rect l="l" t="t" r="r" b="b"/>
            <a:pathLst>
              <a:path w="5962" h="1" fill="none" extrusionOk="0">
                <a:moveTo>
                  <a:pt x="0" y="1"/>
                </a:moveTo>
                <a:lnTo>
                  <a:pt x="5962" y="1"/>
                </a:lnTo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0"/>
          <p:cNvSpPr txBox="1"/>
          <p:nvPr/>
        </p:nvSpPr>
        <p:spPr>
          <a:xfrm>
            <a:off x="5040325" y="4264500"/>
            <a:ext cx="15228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Steps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grpSp>
        <p:nvGrpSpPr>
          <p:cNvPr id="414" name="Google Shape;414;p30"/>
          <p:cNvGrpSpPr/>
          <p:nvPr/>
        </p:nvGrpSpPr>
        <p:grpSpPr>
          <a:xfrm>
            <a:off x="5553853" y="3344260"/>
            <a:ext cx="421927" cy="419371"/>
            <a:chOff x="-6689825" y="3992050"/>
            <a:chExt cx="293025" cy="291250"/>
          </a:xfrm>
        </p:grpSpPr>
        <p:sp>
          <p:nvSpPr>
            <p:cNvPr id="415" name="Google Shape;415;p30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30"/>
          <p:cNvGrpSpPr/>
          <p:nvPr/>
        </p:nvGrpSpPr>
        <p:grpSpPr>
          <a:xfrm>
            <a:off x="3708963" y="3350655"/>
            <a:ext cx="319874" cy="419382"/>
            <a:chOff x="-4082800" y="3612425"/>
            <a:chExt cx="222150" cy="291825"/>
          </a:xfrm>
        </p:grpSpPr>
        <p:sp>
          <p:nvSpPr>
            <p:cNvPr id="428" name="Google Shape;428;p30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/>
          <p:cNvGrpSpPr/>
          <p:nvPr/>
        </p:nvGrpSpPr>
        <p:grpSpPr>
          <a:xfrm>
            <a:off x="7448089" y="3289804"/>
            <a:ext cx="425310" cy="419659"/>
            <a:chOff x="-1951475" y="3597450"/>
            <a:chExt cx="295375" cy="291450"/>
          </a:xfrm>
        </p:grpSpPr>
        <p:sp>
          <p:nvSpPr>
            <p:cNvPr id="432" name="Google Shape;432;p30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6" name="Google Shape;436;p30"/>
          <p:cNvSpPr/>
          <p:nvPr/>
        </p:nvSpPr>
        <p:spPr>
          <a:xfrm>
            <a:off x="5420716" y="3206400"/>
            <a:ext cx="688200" cy="695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30"/>
          <p:cNvSpPr/>
          <p:nvPr/>
        </p:nvSpPr>
        <p:spPr>
          <a:xfrm>
            <a:off x="3506388" y="3175325"/>
            <a:ext cx="688200" cy="695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30"/>
          <p:cNvSpPr/>
          <p:nvPr/>
        </p:nvSpPr>
        <p:spPr>
          <a:xfrm>
            <a:off x="7316645" y="3152088"/>
            <a:ext cx="688200" cy="695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9" name="Google Shape;439;p30"/>
          <p:cNvCxnSpPr>
            <a:stCxn id="437" idx="3"/>
            <a:endCxn id="404" idx="2"/>
          </p:cNvCxnSpPr>
          <p:nvPr/>
        </p:nvCxnSpPr>
        <p:spPr>
          <a:xfrm rot="10800000">
            <a:off x="3835488" y="2920625"/>
            <a:ext cx="15000" cy="254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0" name="Google Shape;440;p30"/>
          <p:cNvCxnSpPr>
            <a:stCxn id="436" idx="3"/>
            <a:endCxn id="406" idx="2"/>
          </p:cNvCxnSpPr>
          <p:nvPr/>
        </p:nvCxnSpPr>
        <p:spPr>
          <a:xfrm rot="10800000">
            <a:off x="5764816" y="2920500"/>
            <a:ext cx="0" cy="285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1" name="Google Shape;441;p30"/>
          <p:cNvCxnSpPr>
            <a:stCxn id="438" idx="3"/>
            <a:endCxn id="408" idx="2"/>
          </p:cNvCxnSpPr>
          <p:nvPr/>
        </p:nvCxnSpPr>
        <p:spPr>
          <a:xfrm rot="10800000">
            <a:off x="7660745" y="2920488"/>
            <a:ext cx="0" cy="231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2" name="Google Shape;442;p30"/>
          <p:cNvSpPr txBox="1"/>
          <p:nvPr/>
        </p:nvSpPr>
        <p:spPr>
          <a:xfrm>
            <a:off x="-250150" y="159300"/>
            <a:ext cx="3000000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02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1"/>
          <p:cNvSpPr/>
          <p:nvPr/>
        </p:nvSpPr>
        <p:spPr>
          <a:xfrm>
            <a:off x="578350" y="2511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1"/>
          <p:cNvSpPr txBox="1">
            <a:spLocks noGrp="1"/>
          </p:cNvSpPr>
          <p:nvPr>
            <p:ph type="title"/>
          </p:nvPr>
        </p:nvSpPr>
        <p:spPr>
          <a:xfrm>
            <a:off x="1948825" y="3105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ARMS Hand &amp; Wrist Model </a:t>
            </a:r>
            <a:endParaRPr/>
          </a:p>
        </p:txBody>
      </p:sp>
      <p:sp>
        <p:nvSpPr>
          <p:cNvPr id="449" name="Google Shape;449;p31"/>
          <p:cNvSpPr txBox="1"/>
          <p:nvPr/>
        </p:nvSpPr>
        <p:spPr>
          <a:xfrm>
            <a:off x="-250150" y="159300"/>
            <a:ext cx="3000000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03</a:t>
            </a:r>
            <a:endParaRPr/>
          </a:p>
        </p:txBody>
      </p:sp>
      <p:sp>
        <p:nvSpPr>
          <p:cNvPr id="450" name="Google Shape;450;p31"/>
          <p:cNvSpPr txBox="1"/>
          <p:nvPr/>
        </p:nvSpPr>
        <p:spPr>
          <a:xfrm>
            <a:off x="414600" y="865225"/>
            <a:ext cx="5201100" cy="3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</a:rPr>
              <a:t>1. </a:t>
            </a:r>
            <a:r>
              <a:rPr lang="en" sz="1800">
                <a:solidFill>
                  <a:schemeClr val="accent2"/>
                </a:solidFill>
                <a:latin typeface="Karla ExtraBold"/>
                <a:ea typeface="Karla ExtraBold"/>
                <a:cs typeface="Karla ExtraBold"/>
                <a:sym typeface="Karla ExtraBold"/>
              </a:rPr>
              <a:t>Realistic Joint Movements (23 Degrees of Freedom)</a:t>
            </a:r>
            <a:endParaRPr>
              <a:solidFill>
                <a:schemeClr val="accent2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>
                <a:solidFill>
                  <a:schemeClr val="accent2"/>
                </a:solidFill>
                <a:latin typeface="Karla"/>
                <a:ea typeface="Karla"/>
                <a:cs typeface="Karla"/>
                <a:sym typeface="Karla"/>
              </a:rPr>
              <a:t>Fingers and Thumb: Can bend (flexion/extension) and spread apart (abduction/adduction).</a:t>
            </a:r>
            <a:endParaRPr>
              <a:solidFill>
                <a:schemeClr val="accent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>
                <a:solidFill>
                  <a:schemeClr val="accent2"/>
                </a:solidFill>
                <a:latin typeface="Karla"/>
                <a:ea typeface="Karla"/>
                <a:cs typeface="Karla"/>
                <a:sym typeface="Karla"/>
              </a:rPr>
              <a:t>Thumb Joint: Moves in multiple directions, allowing it to touch other fingers.</a:t>
            </a:r>
            <a:endParaRPr>
              <a:solidFill>
                <a:schemeClr val="accent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>
                <a:solidFill>
                  <a:schemeClr val="accent2"/>
                </a:solidFill>
                <a:latin typeface="Karla"/>
                <a:ea typeface="Karla"/>
                <a:cs typeface="Karla"/>
                <a:sym typeface="Karla"/>
              </a:rPr>
              <a:t>Wrist: Moves up and down (flexion/extension) and side to side (radial/ulnar deviation).</a:t>
            </a:r>
            <a:endParaRPr>
              <a:solidFill>
                <a:schemeClr val="accent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>
                <a:solidFill>
                  <a:schemeClr val="accent2"/>
                </a:solidFill>
                <a:latin typeface="Karla"/>
                <a:ea typeface="Karla"/>
                <a:cs typeface="Karla"/>
                <a:sym typeface="Karla"/>
              </a:rPr>
              <a:t>Natural Coupling: Some finger joints are linked, just like in a real hand.</a:t>
            </a:r>
            <a:endParaRPr>
              <a:solidFill>
                <a:schemeClr val="accent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chemeClr val="accent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451" name="Google Shape;451;p31" title="WhatsApp_Image_2025-03-18_at_20.46.44_f5fdd135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9200" y="1388152"/>
            <a:ext cx="2770300" cy="32966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2"/>
          <p:cNvSpPr txBox="1"/>
          <p:nvPr/>
        </p:nvSpPr>
        <p:spPr>
          <a:xfrm>
            <a:off x="414600" y="207600"/>
            <a:ext cx="8314800" cy="3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2. </a:t>
            </a:r>
            <a:r>
              <a:rPr lang="en" sz="1800">
                <a:solidFill>
                  <a:schemeClr val="lt1"/>
                </a:solidFill>
                <a:latin typeface="Karla ExtraBold"/>
                <a:ea typeface="Karla ExtraBold"/>
                <a:cs typeface="Karla ExtraBold"/>
                <a:sym typeface="Karla ExtraBold"/>
              </a:rPr>
              <a:t>Passive Joint Motion (Automatic Natural Movement)</a:t>
            </a:r>
            <a:endParaRPr sz="1800">
              <a:solidFill>
                <a:schemeClr val="lt1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The model includes built-in joint stiffness and flexibility, so when no force is applied, it still behaves like a real hand.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It can copy a natural hand movement called </a:t>
            </a:r>
            <a:r>
              <a:rPr lang="en" b="1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tenodesis</a:t>
            </a: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, where the fingers automatically open when the wrist moves up.</a:t>
            </a:r>
            <a:endParaRPr sz="1800"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</a:rPr>
              <a:t>3. </a:t>
            </a:r>
            <a:r>
              <a:rPr lang="en" sz="1800">
                <a:solidFill>
                  <a:schemeClr val="lt1"/>
                </a:solidFill>
                <a:latin typeface="Karla ExtraBold"/>
                <a:ea typeface="Karla ExtraBold"/>
                <a:cs typeface="Karla ExtraBold"/>
                <a:sym typeface="Karla ExtraBold"/>
              </a:rPr>
              <a:t>Muscle Simulation (43 Muscles Included)</a:t>
            </a:r>
            <a:endParaRPr sz="1200">
              <a:solidFill>
                <a:schemeClr val="lt1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Karla"/>
              <a:buChar char="●"/>
            </a:pPr>
            <a:r>
              <a:rPr lang="en" sz="15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Intrinsic Muscles</a:t>
            </a:r>
            <a:endParaRPr sz="15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Karla"/>
              <a:buChar char="●"/>
            </a:pPr>
            <a:r>
              <a:rPr lang="en" sz="15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Extrinsic Muscles</a:t>
            </a:r>
            <a:endParaRPr sz="15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Karla"/>
              <a:buChar char="●"/>
            </a:pPr>
            <a:r>
              <a:rPr lang="en" sz="15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Wrist Muscles</a:t>
            </a:r>
            <a:endParaRPr sz="12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</a:rPr>
              <a:t>4.</a:t>
            </a:r>
            <a:r>
              <a:rPr lang="en" sz="1800" b="1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800">
                <a:solidFill>
                  <a:schemeClr val="lt1"/>
                </a:solidFill>
                <a:latin typeface="Karla ExtraBold"/>
                <a:ea typeface="Karla ExtraBold"/>
                <a:cs typeface="Karla ExtraBold"/>
                <a:sym typeface="Karla ExtraBold"/>
              </a:rPr>
              <a:t>Simulates Real-Life Hand Functions</a:t>
            </a:r>
            <a:endParaRPr sz="1200">
              <a:solidFill>
                <a:schemeClr val="lt1"/>
              </a:solidFill>
              <a:latin typeface="Karla ExtraBold"/>
              <a:ea typeface="Karla ExtraBold"/>
              <a:cs typeface="Karla ExtraBold"/>
              <a:sym typeface="Karla ExtraBol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Grip strength (holding objects firmly).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Pinch strength (holding small items between fingers).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Active hand opening (using muscles to open the hand).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3"/>
          <p:cNvSpPr/>
          <p:nvPr/>
        </p:nvSpPr>
        <p:spPr>
          <a:xfrm>
            <a:off x="578350" y="2511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3"/>
          <p:cNvSpPr txBox="1">
            <a:spLocks noGrp="1"/>
          </p:cNvSpPr>
          <p:nvPr>
            <p:ph type="title"/>
          </p:nvPr>
        </p:nvSpPr>
        <p:spPr>
          <a:xfrm>
            <a:off x="1943475" y="533725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Generation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3"/>
          <p:cNvSpPr txBox="1"/>
          <p:nvPr/>
        </p:nvSpPr>
        <p:spPr>
          <a:xfrm>
            <a:off x="-250150" y="159300"/>
            <a:ext cx="3000000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04</a:t>
            </a:r>
            <a:endParaRPr/>
          </a:p>
        </p:txBody>
      </p:sp>
      <p:sp>
        <p:nvSpPr>
          <p:cNvPr id="464" name="Google Shape;464;p33"/>
          <p:cNvSpPr txBox="1"/>
          <p:nvPr/>
        </p:nvSpPr>
        <p:spPr>
          <a:xfrm>
            <a:off x="6396528" y="1106425"/>
            <a:ext cx="2640792" cy="303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Data Usage Summary:</a:t>
            </a:r>
            <a:endParaRPr sz="18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Generated: 1,000,000 (10 lakh) data points</a:t>
            </a:r>
            <a:endParaRPr sz="18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Utilized: 30,000 data points</a:t>
            </a:r>
            <a:endParaRPr sz="18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" name="Yaskhirt">
            <a:hlinkClick r:id="" action="ppaction://media"/>
            <a:extLst>
              <a:ext uri="{FF2B5EF4-FFF2-40B4-BE49-F238E27FC236}">
                <a16:creationId xmlns:a16="http://schemas.microsoft.com/office/drawing/2014/main" id="{8D651258-C5F7-9DDA-3BE0-470D83015B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2016" y="1243510"/>
            <a:ext cx="5877258" cy="3116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4"/>
          <p:cNvSpPr/>
          <p:nvPr/>
        </p:nvSpPr>
        <p:spPr>
          <a:xfrm>
            <a:off x="578350" y="2511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4"/>
          <p:cNvSpPr txBox="1">
            <a:spLocks noGrp="1"/>
          </p:cNvSpPr>
          <p:nvPr>
            <p:ph type="title"/>
          </p:nvPr>
        </p:nvSpPr>
        <p:spPr>
          <a:xfrm>
            <a:off x="1911925" y="489875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 Model Overview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4"/>
          <p:cNvSpPr txBox="1"/>
          <p:nvPr/>
        </p:nvSpPr>
        <p:spPr>
          <a:xfrm>
            <a:off x="-250150" y="159300"/>
            <a:ext cx="3000000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05</a:t>
            </a:r>
            <a:endParaRPr/>
          </a:p>
        </p:txBody>
      </p:sp>
      <p:sp>
        <p:nvSpPr>
          <p:cNvPr id="472" name="Google Shape;472;p34"/>
          <p:cNvSpPr txBox="1"/>
          <p:nvPr/>
        </p:nvSpPr>
        <p:spPr>
          <a:xfrm>
            <a:off x="578350" y="975000"/>
            <a:ext cx="8671200" cy="4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Model Type:</a:t>
            </a:r>
            <a:endParaRPr sz="1800"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rla"/>
              <a:buChar char="●"/>
            </a:pPr>
            <a:r>
              <a:rPr lang="en" sz="16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Artificial Neural Network (ANN)</a:t>
            </a:r>
            <a:endParaRPr sz="16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Input Data:</a:t>
            </a:r>
            <a:endParaRPr sz="1800"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18 joint angles as input features</a:t>
            </a:r>
            <a:endParaRPr sz="16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Muscle Length Model: 33 muscle lengths as targets</a:t>
            </a:r>
            <a:endParaRPr sz="16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Moment Arm Model: 60 moment arms as targets</a:t>
            </a:r>
            <a:endParaRPr sz="16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Architecture:</a:t>
            </a:r>
            <a:endParaRPr sz="1800"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🔹 Muscle Length Model</a:t>
            </a:r>
            <a:endParaRPr sz="16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Hidden Layers: 1024 → 512 (ReLU)</a:t>
            </a:r>
            <a:endParaRPr sz="16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Output Layer: 33 neurons (Linear)</a:t>
            </a:r>
            <a:endParaRPr sz="16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p35"/>
          <p:cNvGrpSpPr/>
          <p:nvPr/>
        </p:nvGrpSpPr>
        <p:grpSpPr>
          <a:xfrm>
            <a:off x="216232" y="3830296"/>
            <a:ext cx="288601" cy="1096693"/>
            <a:chOff x="1006700" y="2603975"/>
            <a:chExt cx="55450" cy="210700"/>
          </a:xfrm>
        </p:grpSpPr>
        <p:sp>
          <p:nvSpPr>
            <p:cNvPr id="478" name="Google Shape;478;p35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5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35"/>
          <p:cNvGrpSpPr/>
          <p:nvPr/>
        </p:nvGrpSpPr>
        <p:grpSpPr>
          <a:xfrm>
            <a:off x="8596681" y="736494"/>
            <a:ext cx="464268" cy="431989"/>
            <a:chOff x="827350" y="3629733"/>
            <a:chExt cx="1431600" cy="1332067"/>
          </a:xfrm>
        </p:grpSpPr>
        <p:sp>
          <p:nvSpPr>
            <p:cNvPr id="485" name="Google Shape;485;p35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35"/>
          <p:cNvGrpSpPr/>
          <p:nvPr/>
        </p:nvGrpSpPr>
        <p:grpSpPr>
          <a:xfrm>
            <a:off x="8596636" y="178169"/>
            <a:ext cx="356755" cy="331951"/>
            <a:chOff x="827350" y="3629733"/>
            <a:chExt cx="1431600" cy="1332067"/>
          </a:xfrm>
        </p:grpSpPr>
        <p:sp>
          <p:nvSpPr>
            <p:cNvPr id="489" name="Google Shape;489;p35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35"/>
          <p:cNvSpPr txBox="1"/>
          <p:nvPr/>
        </p:nvSpPr>
        <p:spPr>
          <a:xfrm>
            <a:off x="382800" y="36350"/>
            <a:ext cx="7545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93" name="Google Shape;493;p35"/>
          <p:cNvSpPr txBox="1"/>
          <p:nvPr/>
        </p:nvSpPr>
        <p:spPr>
          <a:xfrm>
            <a:off x="645625" y="41250"/>
            <a:ext cx="8761200" cy="5321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🔹</a:t>
            </a: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 Moment Arm Model</a:t>
            </a:r>
            <a:endParaRPr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Hidden Layers: 2048 → 1024 (ReLU)</a:t>
            </a:r>
            <a:endParaRPr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Output Layer: 60 neurons (Linear)</a:t>
            </a:r>
            <a:endParaRPr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 Training Details:</a:t>
            </a:r>
            <a:endParaRPr sz="1800" b="1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Optimizer: Adam (LR = 0.001)</a:t>
            </a:r>
            <a:endParaRPr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Loss Function: MSE</a:t>
            </a:r>
            <a:endParaRPr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Early Stopping: Patience = 5</a:t>
            </a:r>
            <a:endParaRPr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Epochs: 50, Batch Size: 256</a:t>
            </a:r>
            <a:endParaRPr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 Results:</a:t>
            </a:r>
            <a:endParaRPr sz="1800" b="1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🔹</a:t>
            </a:r>
            <a:r>
              <a:rPr lang="en" sz="1600" b="1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 Muscle Length Model:</a:t>
            </a:r>
            <a:endParaRPr sz="1600" b="1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MSE: 0.000025, MAE: 0.002120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endParaRPr lang="en"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127000" lvl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</a:pPr>
            <a:endParaRPr sz="160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yber-Futuristic AI Technology Thesis Defense by Slidesgo">
  <a:themeElements>
    <a:clrScheme name="Simple Light">
      <a:dk1>
        <a:srgbClr val="031126"/>
      </a:dk1>
      <a:lt1>
        <a:srgbClr val="FFFFFF"/>
      </a:lt1>
      <a:dk2>
        <a:srgbClr val="10355F"/>
      </a:dk2>
      <a:lt2>
        <a:srgbClr val="3B8794"/>
      </a:lt2>
      <a:accent1>
        <a:srgbClr val="51AFD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578</Words>
  <Application>Microsoft Office PowerPoint</Application>
  <PresentationFormat>On-screen Show (16:9)</PresentationFormat>
  <Paragraphs>101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Karla ExtraBold</vt:lpstr>
      <vt:lpstr>Audiowide</vt:lpstr>
      <vt:lpstr>Karla</vt:lpstr>
      <vt:lpstr>Cyber-Futuristic AI Technology Thesis Defense by Slidesgo</vt:lpstr>
      <vt:lpstr>      Project : 9 </vt:lpstr>
      <vt:lpstr>Table of contents</vt:lpstr>
      <vt:lpstr>Problem statement</vt:lpstr>
      <vt:lpstr>The Approach </vt:lpstr>
      <vt:lpstr>ARMS Hand &amp; Wrist Model </vt:lpstr>
      <vt:lpstr>PowerPoint Presentation</vt:lpstr>
      <vt:lpstr>Data Set Generation </vt:lpstr>
      <vt:lpstr>ANN Model Overview </vt:lpstr>
      <vt:lpstr>PowerPoint Presentation</vt:lpstr>
      <vt:lpstr>PowerPoint Presentation</vt:lpstr>
      <vt:lpstr>What we plan to do next 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ayush soni</dc:creator>
  <cp:lastModifiedBy>Ayush soni</cp:lastModifiedBy>
  <cp:revision>2</cp:revision>
  <dcterms:modified xsi:type="dcterms:W3CDTF">2025-04-11T17:00:33Z</dcterms:modified>
</cp:coreProperties>
</file>